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BEBD-8090-4C99-B0E6-C8E2D0EC616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052E-2C6E-4EBF-ABAD-07BFEEF796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BEBD-8090-4C99-B0E6-C8E2D0EC616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052E-2C6E-4EBF-ABAD-07BFEEF796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BEBD-8090-4C99-B0E6-C8E2D0EC616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052E-2C6E-4EBF-ABAD-07BFEEF796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BEBD-8090-4C99-B0E6-C8E2D0EC616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052E-2C6E-4EBF-ABAD-07BFEEF796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BEBD-8090-4C99-B0E6-C8E2D0EC616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052E-2C6E-4EBF-ABAD-07BFEEF796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BEBD-8090-4C99-B0E6-C8E2D0EC616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052E-2C6E-4EBF-ABAD-07BFEEF796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BEBD-8090-4C99-B0E6-C8E2D0EC616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052E-2C6E-4EBF-ABAD-07BFEEF796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BEBD-8090-4C99-B0E6-C8E2D0EC616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052E-2C6E-4EBF-ABAD-07BFEEF796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BEBD-8090-4C99-B0E6-C8E2D0EC616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052E-2C6E-4EBF-ABAD-07BFEEF796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BEBD-8090-4C99-B0E6-C8E2D0EC616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052E-2C6E-4EBF-ABAD-07BFEEF796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BEBD-8090-4C99-B0E6-C8E2D0EC616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2052E-2C6E-4EBF-ABAD-07BFEEF796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7BEBD-8090-4C99-B0E6-C8E2D0EC616D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2052E-2C6E-4EBF-ABAD-07BFEEF796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2000" b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33400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WELCOME TO OUR CLASS 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4724400"/>
            <a:ext cx="57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Class: 7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A1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53340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UNIT 6: THE FIRST UNIVERSITY IN VIET NAM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137160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PERIOD….. LESSON 2: ACLOSER LOOK 1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hunghapc\Downloads\A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2209800"/>
            <a:ext cx="3962400" cy="3048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62000" y="2438401"/>
            <a:ext cx="3886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Where is it ?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What is it now ?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When was it founded ?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What is it famous for ?</a:t>
            </a:r>
          </a:p>
          <a:p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5720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1.VOCABULARY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9812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Stone tablet (n)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2192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Well (n)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28194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Pavilion (n)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36576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Heritage (n)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0" y="11430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giếng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0" y="20574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ài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vị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0" y="28956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các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86200" y="36576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sản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nghapc\Downloads\a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533400"/>
            <a:ext cx="2619375" cy="1743075"/>
          </a:xfrm>
          <a:prstGeom prst="rect">
            <a:avLst/>
          </a:prstGeom>
          <a:noFill/>
        </p:spPr>
      </p:pic>
      <p:pic>
        <p:nvPicPr>
          <p:cNvPr id="1027" name="Picture 3" descr="C:\Users\hunghapc\Downloads\a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457200"/>
            <a:ext cx="2466975" cy="1847850"/>
          </a:xfrm>
          <a:prstGeom prst="rect">
            <a:avLst/>
          </a:prstGeom>
          <a:noFill/>
        </p:spPr>
      </p:pic>
      <p:pic>
        <p:nvPicPr>
          <p:cNvPr id="1028" name="Picture 4" descr="C:\Users\hunghapc\Downloads\a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4343400"/>
            <a:ext cx="5000625" cy="1447800"/>
          </a:xfrm>
          <a:prstGeom prst="rect">
            <a:avLst/>
          </a:prstGeom>
          <a:noFill/>
        </p:spPr>
      </p:pic>
      <p:pic>
        <p:nvPicPr>
          <p:cNvPr id="1029" name="Picture 5" descr="C:\Users\hunghapc\Downloads\a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48400" y="4114800"/>
            <a:ext cx="2466975" cy="1847850"/>
          </a:xfrm>
          <a:prstGeom prst="rect">
            <a:avLst/>
          </a:prstGeom>
          <a:noFill/>
        </p:spPr>
      </p:pic>
      <p:pic>
        <p:nvPicPr>
          <p:cNvPr id="1030" name="Picture 6" descr="C:\Users\hunghapc\Downloads\a5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48400" y="533400"/>
            <a:ext cx="2609850" cy="17526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304800" y="38862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Doctors’ stone tablet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289560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The Temples of Literature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91200" y="31242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Van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Mieu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Gate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" y="342900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2.Thien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Tịnh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well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91200" y="35814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Khue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Van Pavilion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47800" y="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67200" y="1524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8600" y="59436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39000" y="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91200" y="55626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59759E-6 L 0.56667 -0.06684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" y="-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23034E-6 L 0 0.3772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20907E-6 L 0.51667 0.29972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" y="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09991E-6 L -0.34584 -0.10014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" y="-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89547E-6 L -0.6375 -0.16674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" y="-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52400"/>
            <a:ext cx="792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Read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names in 1 again and listen to the recording. Complete the layout of the Temple of Literature.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C:\Users\hunghapc\Downloads\a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296948" y="1951452"/>
            <a:ext cx="5562600" cy="364089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371600" y="16002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Van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Mieu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Gate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1600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4384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2766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" y="41148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1000" y="49530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1371600" y="25146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Khue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Van Pavilion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71600" y="32766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Tịnh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well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71600" y="41148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Doctors’ stone tablet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71600" y="48768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Doctors’ stone tablet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With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partner, use the prepositions in the box below to describe the layout of the Temple of Literature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3505200"/>
            <a:ext cx="8077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temple of literature is very big. The entrance is called Van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Mieu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Gate.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Khue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Van pavilion is  behind  the Van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Mieu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well is  between  Doctor’s stone tablets. Van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Mieu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 at the back of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well.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15240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21336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behind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27432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between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33800" y="14478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 the back of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33800" y="22098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the middle of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33800" y="28956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Next to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00" y="14478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front of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24400" y="44958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behind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48000" y="51816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between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90600" y="59436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 the back of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24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PRONUNCIATION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0668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/ </a:t>
            </a:r>
            <a:r>
              <a:rPr lang="en-US" sz="2400" b="1" dirty="0" err="1"/>
              <a:t>tʃ</a:t>
            </a:r>
            <a:r>
              <a:rPr lang="en-US" sz="2400" dirty="0"/>
              <a:t> / and / </a:t>
            </a:r>
            <a:r>
              <a:rPr lang="en-US" sz="2400" b="1" dirty="0" err="1"/>
              <a:t>dʒ</a:t>
            </a:r>
            <a:r>
              <a:rPr lang="en-US" sz="2400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1676400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4. Listen </a:t>
            </a:r>
            <a:r>
              <a:rPr lang="en-US" sz="2400" b="1" dirty="0"/>
              <a:t>and write the words in the correct columns.  Pay attention to the sounds</a:t>
            </a:r>
            <a:r>
              <a:rPr lang="en-US" sz="2400" dirty="0"/>
              <a:t> / </a:t>
            </a:r>
            <a:r>
              <a:rPr lang="en-US" sz="2400" b="1" dirty="0" err="1"/>
              <a:t>tʃ</a:t>
            </a:r>
            <a:r>
              <a:rPr lang="en-US" sz="2400" dirty="0"/>
              <a:t> / and / </a:t>
            </a:r>
            <a:r>
              <a:rPr lang="en-US" sz="2400" b="1" dirty="0" err="1"/>
              <a:t>dʒ</a:t>
            </a:r>
            <a:r>
              <a:rPr lang="en-US" sz="2400" dirty="0"/>
              <a:t> </a:t>
            </a:r>
            <a:r>
              <a:rPr lang="en-US" sz="2400" dirty="0" smtClean="0"/>
              <a:t>/. 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90600" y="2743200"/>
          <a:ext cx="6096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teach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question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chair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village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culture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heritage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jeans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architectural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engineer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children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job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watch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0600" y="44958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/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52600" y="4495800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Children, chair, architectural, question, culture,  watch, teach.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52600" y="53340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job, jean, engineer, heritage, village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" y="53340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dʒ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/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457200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Listen and repeat the chant</a:t>
            </a:r>
            <a:endParaRPr lang="en-US" sz="28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143000"/>
            <a:ext cx="4191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ORANGE</a:t>
            </a: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Orange juice, orange juice,</a:t>
            </a: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Cherry jam, cherry jam,</a:t>
            </a: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Which one is cheaper for children?</a:t>
            </a: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Orange juice is cheap. </a:t>
            </a: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Cherry jam is cheaper</a:t>
            </a:r>
            <a:endParaRPr lang="en-US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5800" y="3200400"/>
            <a:ext cx="4191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CHICKEN</a:t>
            </a: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Chicken chop, chicken chop, </a:t>
            </a: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Chip chop, chip chop,</a:t>
            </a: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Who like chicken chop for lunch?</a:t>
            </a: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John likes chicken chop.</a:t>
            </a: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Jill likes pork chop. </a:t>
            </a:r>
            <a:endParaRPr lang="en-US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hunghapc\Downloads\a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838200"/>
            <a:ext cx="3352800" cy="1981200"/>
          </a:xfrm>
          <a:prstGeom prst="rect">
            <a:avLst/>
          </a:prstGeom>
          <a:noFill/>
        </p:spPr>
      </p:pic>
      <p:pic>
        <p:nvPicPr>
          <p:cNvPr id="3075" name="Picture 3" descr="C:\Users\hunghapc\Downloads\a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276600"/>
            <a:ext cx="3276600" cy="18288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600200" y="548640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chicken, chop, cherry, chip, cheap, cheaper, which, lunch.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76400" y="6096000"/>
            <a:ext cx="685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orange, jam, juice, Jill, John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600" y="60960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dʒ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/ 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609600" y="55626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tʃ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1447800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HOME WORK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514600"/>
            <a:ext cx="8001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Learn by heart the words about food and drinks</a:t>
            </a:r>
          </a:p>
          <a:p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+ practice two sounds  more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Prepare for :A closer look 2.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457</Words>
  <Application>Microsoft Office PowerPoint</Application>
  <PresentationFormat>On-screen Show (4:3)</PresentationFormat>
  <Paragraphs>90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hunghapc</dc:creator>
  <cp:lastModifiedBy>MAYTINH</cp:lastModifiedBy>
  <cp:revision>26</cp:revision>
  <dcterms:created xsi:type="dcterms:W3CDTF">2015-12-11T04:21:19Z</dcterms:created>
  <dcterms:modified xsi:type="dcterms:W3CDTF">2016-11-30T15:44:09Z</dcterms:modified>
</cp:coreProperties>
</file>